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1" r:id="rId5"/>
    <p:sldId id="259" r:id="rId6"/>
    <p:sldId id="260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87"/>
    <p:restoredTop sz="94668"/>
  </p:normalViewPr>
  <p:slideViewPr>
    <p:cSldViewPr snapToGrid="0" snapToObjects="1">
      <p:cViewPr varScale="1">
        <p:scale>
          <a:sx n="50" d="100"/>
          <a:sy n="50" d="100"/>
        </p:scale>
        <p:origin x="184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A295C-5664-C444-9F57-D730B2797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CCCF10-B39A-764C-A01A-7E76512A4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EDD72-00F3-574C-8452-1FA6B879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0B4-A030-9047-A60C-55B618A013E2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4157-B53D-014E-8548-407B8BA85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70F09-50C9-E642-B2CB-AAED18095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8F44-8928-B041-9322-E4EF9660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9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708DD-427B-8846-865B-B6BA31917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AE424-63DA-DC41-AA1C-4B846606C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6FB9D-3C34-D348-A8D4-22E7AE696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0B4-A030-9047-A60C-55B618A013E2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A71EC-76A8-9147-9648-281149552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4A68C-AFCB-A547-ACB4-C7F59D607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8F44-8928-B041-9322-E4EF9660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7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B29375-D37B-B343-896A-F5A141DBD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9D4220-3AA2-B848-8B1A-02FA66F0F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0E3DA-5112-2949-8653-34F3AF9E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0B4-A030-9047-A60C-55B618A013E2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A4D74-2F01-1742-9126-2CF0A5DE2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6FA9A-47D2-6748-B209-2947D802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8F44-8928-B041-9322-E4EF9660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3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97854-F686-844F-936E-F77865A61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546E7-FCAE-954F-B9CF-987DB3E12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A2AA1-3985-4B4F-97D3-32FAD3A90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0B4-A030-9047-A60C-55B618A013E2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2998F-B31F-A544-83F0-DE7873310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98F39-1D8A-264B-96DB-132D14F8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8F44-8928-B041-9322-E4EF9660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4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AC6A3-3E10-BD44-962C-C1F1C1A78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1528A-B4B6-5D41-9FD3-7915E8DDA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EE2BF-E87E-DE4E-B3A8-E96F50D9D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0B4-A030-9047-A60C-55B618A013E2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36F93-09D6-FE4B-A7A4-FB6B8143D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C7ED1-A1CF-BF42-B022-3495E6C5A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8F44-8928-B041-9322-E4EF9660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2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1CFB-BC8B-4440-AA08-F76E7E569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C8C6C-58B5-F34B-9EBF-F23B960A2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7E26F-13AF-F44C-BAAE-A964B3496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CAAD4-F382-DA43-88DA-281E39E5A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0B4-A030-9047-A60C-55B618A013E2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A03D0-9A30-5341-A58C-D33DA2A1D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CED34-581B-6447-9AA9-F8F16129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8F44-8928-B041-9322-E4EF9660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3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EAE18-5152-8444-BA99-CAA675E99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180A1-E9E6-444B-B3BC-EE65CEC65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7F1DF-D66C-7944-B3E9-A40B3A651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9343FF-2BF7-7640-8653-0DB7B484A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F0D48-1506-E440-986C-6944B98ED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961CF0-F44F-A04E-99E7-6998FB1D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0B4-A030-9047-A60C-55B618A013E2}" type="datetimeFigureOut">
              <a:rPr lang="en-US" smtClean="0"/>
              <a:t>3/18/21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04BA3B-F73D-5C4A-9358-79803EA0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5AAC7-AD69-254E-B7DE-E3640DEB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8F44-8928-B041-9322-E4EF9660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6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B403B-E061-3C47-B044-9118C3B40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570DB-26D7-6042-8ECA-8FF9FC46C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0B4-A030-9047-A60C-55B618A013E2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DEA68A-FDBE-7441-A9C4-76F7B0B5B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2FDB71-D350-084D-A7A5-F765608B8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8F44-8928-B041-9322-E4EF9660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3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40F2A-C148-E347-BA95-2C0194E21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0B4-A030-9047-A60C-55B618A013E2}" type="datetimeFigureOut">
              <a:rPr lang="en-US" smtClean="0"/>
              <a:t>3/18/21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170B50-80B5-AE45-A3EA-2F41950D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E1E2B-101B-6F4D-BF4D-420EC39D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8F44-8928-B041-9322-E4EF9660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862A7-B07E-E54C-B4F1-1D294A9D6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675C9-5C98-3948-8EE9-E83F92263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AF141F-C433-8A4C-ADA3-AA26FA276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E5739-A167-A945-8ED3-025BE6197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0B4-A030-9047-A60C-55B618A013E2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59985-FD6D-C141-909A-09D231B09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F50F9-C724-F14D-990A-2FD6DDE3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8F44-8928-B041-9322-E4EF9660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EEEB-447F-844A-B9FA-E7AEB5B6A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574170-D813-AD47-B9EB-C4002A360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8ECCE-49EF-2B42-9C58-A995954E1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6092F-FCCD-C842-9018-3EDA245EE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0B4-A030-9047-A60C-55B618A013E2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ABFB3-4A7C-7141-9287-DBA0C6F7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EF2A5-DE5B-3F4A-832A-9B05A6151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8F44-8928-B041-9322-E4EF9660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7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9C7668-C763-A24A-9777-765AB6362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FF30F-A5DC-AB43-B2F2-03F994A8B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08A66-0B5E-B645-B64A-427E3C273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0A0B4-A030-9047-A60C-55B618A013E2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535D4-39E2-4944-8C3F-497478654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12598-D599-004F-AC0B-3B44EBF16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58F44-8928-B041-9322-E4EF9660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6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ycwell.cityofnewyork.us/en/covid-19-digital-mental-health-resources/" TargetMode="External"/><Relationship Id="rId2" Type="http://schemas.openxmlformats.org/officeDocument/2006/relationships/hyperlink" Target="tel:1800662435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rapyforblackgirls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affairs.org/do/10.1377/hblog20200609.53823#:~:text=Immediate%20effects%20of%20social%20isolation,emotional%20or%20overeating%2C%20may%20increase" TargetMode="External"/><Relationship Id="rId2" Type="http://schemas.openxmlformats.org/officeDocument/2006/relationships/hyperlink" Target="https://www.apa.org/monitor/2019/05/ce-corner-isol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581DA-D63E-F04F-BB27-DE2E76FD18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of Isolation </a:t>
            </a:r>
            <a:br>
              <a:rPr lang="en-US" dirty="0"/>
            </a:br>
            <a:r>
              <a:rPr lang="en-US" sz="2800" dirty="0">
                <a:latin typeface="Freestyle Script" panose="020F0502020204030204" pitchFamily="34" charset="0"/>
                <a:cs typeface="Freestyle Script" panose="020F0502020204030204" pitchFamily="34" charset="0"/>
              </a:rPr>
              <a:t>during a pandemic </a:t>
            </a:r>
            <a:br>
              <a:rPr lang="en-US" dirty="0"/>
            </a:br>
            <a:r>
              <a:rPr lang="en-US" dirty="0">
                <a:latin typeface="American Typewriter" panose="02090604020004020304" pitchFamily="18" charset="77"/>
              </a:rPr>
              <a:t>And what to do about 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7019F-04A7-CB44-922C-71778C6DA2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Vanessa Vitiello, MS Ed. </a:t>
            </a:r>
          </a:p>
        </p:txBody>
      </p:sp>
    </p:spTree>
    <p:extLst>
      <p:ext uri="{BB962C8B-B14F-4D97-AF65-F5344CB8AC3E}">
        <p14:creationId xmlns:p14="http://schemas.microsoft.com/office/powerpoint/2010/main" val="112795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eaves on a stream…">
            <a:extLst>
              <a:ext uri="{FF2B5EF4-FFF2-40B4-BE49-F238E27FC236}">
                <a16:creationId xmlns:a16="http://schemas.microsoft.com/office/drawing/2014/main" id="{E4796A38-6BD8-E442-A166-2B7C14DAEC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" b="1481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48C11A-5573-474A-B02F-506C7C986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Mindfulness Activity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93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F220E-2732-8F4E-973B-54C848FC9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social isolation?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8A166-9A04-FB43-B0FC-C31E361CA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“far away from other places, buildings, people; remote” </a:t>
            </a:r>
          </a:p>
          <a:p>
            <a:r>
              <a:rPr lang="en-US" dirty="0"/>
              <a:t>“having minimal contact with others”</a:t>
            </a:r>
          </a:p>
          <a:p>
            <a:r>
              <a:rPr lang="en-US" dirty="0"/>
              <a:t>Human loneliness: by 2018, levels of loneliness in America had reached an all time high, are are climbing. </a:t>
            </a:r>
          </a:p>
          <a:p>
            <a:r>
              <a:rPr lang="en-US" dirty="0"/>
              <a:t>Many mental and physical health issues are related to feelings of loneliness or isolation</a:t>
            </a:r>
          </a:p>
          <a:p>
            <a:r>
              <a:rPr lang="en-US" dirty="0"/>
              <a:t>As social isolation increases, levels of loneliness does too</a:t>
            </a:r>
          </a:p>
          <a:p>
            <a:r>
              <a:rPr lang="en-US" dirty="0"/>
              <a:t>Everyone can experience this  </a:t>
            </a:r>
          </a:p>
          <a:p>
            <a:endParaRPr lang="en-US" dirty="0"/>
          </a:p>
        </p:txBody>
      </p:sp>
      <p:pic>
        <p:nvPicPr>
          <p:cNvPr id="1028" name="Picture 4" descr="An Isolated Island | Julie Burgdorf's Blog">
            <a:extLst>
              <a:ext uri="{FF2B5EF4-FFF2-40B4-BE49-F238E27FC236}">
                <a16:creationId xmlns:a16="http://schemas.microsoft.com/office/drawing/2014/main" id="{6C2B1026-0AFF-EB43-84E8-B6232DD6D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662" y="4567237"/>
            <a:ext cx="2566737" cy="1930400"/>
          </a:xfrm>
          <a:prstGeom prst="rect">
            <a:avLst/>
          </a:prstGeom>
          <a:noFill/>
          <a:effectLst>
            <a:softEdge rad="114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6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52511-EFE7-C94F-92F4-2CBC535A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 and Isolation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FFF1E-43AC-E642-B0EF-2A84965A0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Stay at home orders, quarantine, remote work and school </a:t>
            </a:r>
          </a:p>
          <a:p>
            <a:r>
              <a:rPr lang="en-US" dirty="0"/>
              <a:t>Loneliness has increase by 20-30% and emotional distress has tripled </a:t>
            </a:r>
          </a:p>
          <a:p>
            <a:r>
              <a:rPr lang="en-US" dirty="0"/>
              <a:t>COVID-19 has disproportionately impacted people of color and low-income individuals </a:t>
            </a:r>
          </a:p>
          <a:p>
            <a:r>
              <a:rPr lang="en-US" dirty="0"/>
              <a:t>We are relying more on digital technology especially to remain connected to others </a:t>
            </a:r>
          </a:p>
          <a:p>
            <a:r>
              <a:rPr lang="en-US" dirty="0"/>
              <a:t>“Loneliness paradox” “zoom fatigue”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7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0DAD9-170C-944E-A1D0-5B8404E56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 for loneliness and online fatigue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896D2-F722-1149-ADE6-1519F3A54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Talk about the difference between being alone, and being lonely in your home </a:t>
            </a:r>
          </a:p>
          <a:p>
            <a:r>
              <a:rPr lang="en-US" dirty="0"/>
              <a:t>Look out for peers who may seem disconnected </a:t>
            </a:r>
          </a:p>
          <a:p>
            <a:r>
              <a:rPr lang="en-US" dirty="0"/>
              <a:t>Pay attention to the negative thoughts that come up and address those</a:t>
            </a:r>
          </a:p>
          <a:p>
            <a:r>
              <a:rPr lang="en-US" dirty="0"/>
              <a:t>Do something that makes you feel productive or that gives you purpose </a:t>
            </a:r>
          </a:p>
          <a:p>
            <a:r>
              <a:rPr lang="en-US" dirty="0"/>
              <a:t>Stick to doing one thing at a time</a:t>
            </a:r>
            <a:r>
              <a:rPr lang="en-US" dirty="0">
                <a:sym typeface="Wingdings" pitchFamily="2" charset="2"/>
              </a:rPr>
              <a:t> mindfulness </a:t>
            </a:r>
          </a:p>
          <a:p>
            <a:r>
              <a:rPr lang="en-US" dirty="0">
                <a:sym typeface="Wingdings" pitchFamily="2" charset="2"/>
              </a:rPr>
              <a:t>Give yourself time in between to take breaks</a:t>
            </a:r>
          </a:p>
          <a:p>
            <a:r>
              <a:rPr lang="en-US" dirty="0">
                <a:sym typeface="Wingdings" pitchFamily="2" charset="2"/>
              </a:rPr>
              <a:t>Stick to a schedule or routine  set boundaries </a:t>
            </a:r>
          </a:p>
          <a:p>
            <a:r>
              <a:rPr lang="en-US" dirty="0"/>
              <a:t>Find comforting things</a:t>
            </a:r>
          </a:p>
          <a:p>
            <a:r>
              <a:rPr lang="en-US" dirty="0"/>
              <a:t>Distract yourself</a:t>
            </a:r>
          </a:p>
          <a:p>
            <a:r>
              <a:rPr lang="en-US" dirty="0"/>
              <a:t>Stay active or create something </a:t>
            </a:r>
          </a:p>
          <a:p>
            <a:r>
              <a:rPr lang="en-US" dirty="0"/>
              <a:t>Practice self-compassion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2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3136B-42CE-954E-83BC-0DBEB42EC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Activity: Coping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10260-99D7-3B46-97D9-A1CFFB18B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12000" cy="466725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Grab a piece of paper, an index card or open a document on your computer! </a:t>
            </a:r>
          </a:p>
          <a:p>
            <a:r>
              <a:rPr lang="en-US" dirty="0"/>
              <a:t>Begin to think about things that help you feel better when you are stressed, tired, overwhelmed, sad (this can be different for everyone) </a:t>
            </a:r>
          </a:p>
          <a:p>
            <a:r>
              <a:rPr lang="en-US" dirty="0"/>
              <a:t>Put down at least five things that might help when you are not feeling yourself</a:t>
            </a:r>
          </a:p>
          <a:p>
            <a:pPr lvl="1"/>
            <a:r>
              <a:rPr lang="en-US" dirty="0"/>
              <a:t>Example: </a:t>
            </a:r>
          </a:p>
          <a:p>
            <a:pPr lvl="1"/>
            <a:r>
              <a:rPr lang="en-US" dirty="0"/>
              <a:t>1. Deep Breathing</a:t>
            </a:r>
          </a:p>
          <a:p>
            <a:pPr lvl="1"/>
            <a:r>
              <a:rPr lang="en-US" dirty="0"/>
              <a:t>2. Self-soothing- lighting a candle</a:t>
            </a:r>
          </a:p>
          <a:p>
            <a:pPr lvl="1"/>
            <a:r>
              <a:rPr lang="en-US" dirty="0"/>
              <a:t>3. Self Soothing- taking a hot shower</a:t>
            </a:r>
          </a:p>
          <a:p>
            <a:pPr lvl="1"/>
            <a:r>
              <a:rPr lang="en-US" dirty="0"/>
              <a:t>4. Taking a walk </a:t>
            </a:r>
          </a:p>
          <a:p>
            <a:pPr lvl="1"/>
            <a:r>
              <a:rPr lang="en-US" dirty="0"/>
              <a:t>5. Distract- watch Netflix </a:t>
            </a:r>
          </a:p>
          <a:p>
            <a:r>
              <a:rPr lang="en-US" dirty="0"/>
              <a:t>Add some color, drawings, stickers, clip art that make you feel good! </a:t>
            </a:r>
          </a:p>
          <a:p>
            <a:r>
              <a:rPr lang="en-US" dirty="0"/>
              <a:t>Take a picture on your phone of your coping card so you can easily access it </a:t>
            </a:r>
          </a:p>
          <a:p>
            <a:r>
              <a:rPr lang="en-US" b="1" dirty="0">
                <a:solidFill>
                  <a:srgbClr val="7030A0"/>
                </a:solidFill>
              </a:rPr>
              <a:t>Challenge: Save it as your background for the next 5 days and practice these skills throughout the week </a:t>
            </a:r>
          </a:p>
          <a:p>
            <a:endParaRPr lang="en-US" dirty="0"/>
          </a:p>
        </p:txBody>
      </p:sp>
      <p:pic>
        <p:nvPicPr>
          <p:cNvPr id="2050" name="Picture 2" descr="Calming / Coping Strategy Cards by Teacher Mama School | TpT">
            <a:extLst>
              <a:ext uri="{FF2B5EF4-FFF2-40B4-BE49-F238E27FC236}">
                <a16:creationId xmlns:a16="http://schemas.microsoft.com/office/drawing/2014/main" id="{5CB7432F-8CA3-2746-A88D-FBE020063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900" y="98426"/>
            <a:ext cx="23749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ping Cards - The Responsive Counselor">
            <a:extLst>
              <a:ext uri="{FF2B5EF4-FFF2-40B4-BE49-F238E27FC236}">
                <a16:creationId xmlns:a16="http://schemas.microsoft.com/office/drawing/2014/main" id="{60E2C31D-6E6E-6A48-92D3-0612DD60C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2552699"/>
            <a:ext cx="3747612" cy="41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891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1D458-98F3-094D-A038-4FF5B73DE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89A1A-D8CF-A54F-BA83-05AE08282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Distress tolerance skills handout </a:t>
            </a:r>
          </a:p>
          <a:p>
            <a:r>
              <a:rPr lang="en-US" dirty="0"/>
              <a:t>Emotion regulation skills handout </a:t>
            </a:r>
          </a:p>
          <a:p>
            <a:r>
              <a:rPr lang="en-US" dirty="0"/>
              <a:t>Mindfulness skills handout </a:t>
            </a:r>
          </a:p>
          <a:p>
            <a:r>
              <a:rPr lang="en-US" dirty="0"/>
              <a:t>Self soothing skills </a:t>
            </a:r>
          </a:p>
          <a:p>
            <a:r>
              <a:rPr lang="en-US" b="1" dirty="0"/>
              <a:t>SAMHSA’s National Helpline – </a:t>
            </a:r>
            <a:r>
              <a:rPr lang="en-US" b="1" u="sng" dirty="0">
                <a:hlinkClick r:id="rId2"/>
              </a:rPr>
              <a:t>1-800-662-HELP (4357)</a:t>
            </a:r>
            <a:endParaRPr lang="en-US" b="1" dirty="0"/>
          </a:p>
          <a:p>
            <a:r>
              <a:rPr lang="en-US" dirty="0">
                <a:hlinkClick r:id="rId3"/>
              </a:rPr>
              <a:t>Digital Resources</a:t>
            </a:r>
            <a:endParaRPr lang="en-US" dirty="0"/>
          </a:p>
          <a:p>
            <a:r>
              <a:rPr lang="en-US" dirty="0">
                <a:hlinkClick r:id="rId4"/>
              </a:rPr>
              <a:t>Therapy for Black Girls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8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82A7-48DA-8843-A486-8FB966BA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DDD3C-893F-0244-9012-9AAD1C8B9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https://www.apa.org/monitor/2019/05/ce-corner-isolation</a:t>
            </a:r>
            <a:endParaRPr lang="en-US" dirty="0"/>
          </a:p>
          <a:p>
            <a:r>
              <a:rPr lang="en-US" dirty="0">
                <a:hlinkClick r:id="rId3"/>
              </a:rPr>
              <a:t>https://www.healthaffairs.org/do/10.1377/hblog20200609.53823#:~:text=Immediate%20effects%20of%20social%20isolation,emotional%20or%20overeating%2C%20may%20increase</a:t>
            </a:r>
            <a:r>
              <a:rPr lang="en-US" dirty="0"/>
              <a:t>.</a:t>
            </a:r>
          </a:p>
          <a:p>
            <a:r>
              <a:rPr lang="en-US" dirty="0"/>
              <a:t>https://</a:t>
            </a:r>
            <a:r>
              <a:rPr lang="en-US" dirty="0" err="1"/>
              <a:t>www.verywellmind.com</a:t>
            </a:r>
            <a:r>
              <a:rPr lang="en-US" dirty="0"/>
              <a:t>/how-to-cope-with-loneliness-during-coronavirus-4799661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1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1775</TotalTime>
  <Words>479</Words>
  <Application>Microsoft Macintosh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American Typewriter</vt:lpstr>
      <vt:lpstr>Arial</vt:lpstr>
      <vt:lpstr>Calibri</vt:lpstr>
      <vt:lpstr>Calibri Light</vt:lpstr>
      <vt:lpstr>Freestyle Script</vt:lpstr>
      <vt:lpstr>Times New Roman</vt:lpstr>
      <vt:lpstr>Office Theme</vt:lpstr>
      <vt:lpstr>Impact of Isolation  during a pandemic  And what to do about it</vt:lpstr>
      <vt:lpstr>Mindfulness Activity</vt:lpstr>
      <vt:lpstr>What is social isolation? </vt:lpstr>
      <vt:lpstr>COVID-19 and Isolation</vt:lpstr>
      <vt:lpstr>Interventions for loneliness and online fatigue</vt:lpstr>
      <vt:lpstr>Activity: Coping Card</vt:lpstr>
      <vt:lpstr>Resources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Isolation  during a pandemic  And what to do about it</dc:title>
  <dc:creator>Vitiello, Ms. Vanessa Jane</dc:creator>
  <cp:lastModifiedBy>Vitiello, Ms. Vanessa Jane</cp:lastModifiedBy>
  <cp:revision>11</cp:revision>
  <dcterms:created xsi:type="dcterms:W3CDTF">2021-03-18T19:46:05Z</dcterms:created>
  <dcterms:modified xsi:type="dcterms:W3CDTF">2021-03-20T01:21:20Z</dcterms:modified>
</cp:coreProperties>
</file>